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71" r:id="rId2"/>
    <p:sldId id="256" r:id="rId3"/>
    <p:sldId id="302" r:id="rId4"/>
    <p:sldId id="389" r:id="rId5"/>
    <p:sldId id="390" r:id="rId6"/>
    <p:sldId id="391" r:id="rId7"/>
    <p:sldId id="392" r:id="rId8"/>
    <p:sldId id="393" r:id="rId9"/>
    <p:sldId id="316" r:id="rId10"/>
    <p:sldId id="364" r:id="rId11"/>
    <p:sldId id="365" r:id="rId12"/>
    <p:sldId id="366" r:id="rId13"/>
    <p:sldId id="367" r:id="rId14"/>
    <p:sldId id="368" r:id="rId15"/>
    <p:sldId id="369" r:id="rId16"/>
    <p:sldId id="283" r:id="rId17"/>
    <p:sldId id="394" r:id="rId18"/>
    <p:sldId id="276" r:id="rId19"/>
    <p:sldId id="395" r:id="rId20"/>
    <p:sldId id="298" r:id="rId21"/>
    <p:sldId id="327" r:id="rId22"/>
    <p:sldId id="325" r:id="rId23"/>
    <p:sldId id="313" r:id="rId24"/>
    <p:sldId id="387" r:id="rId25"/>
    <p:sldId id="388" r:id="rId26"/>
    <p:sldId id="33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182" y="288"/>
      </p:cViewPr>
      <p:guideLst>
        <p:guide orient="horz" pos="21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44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66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9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4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205134" y="1492878"/>
            <a:ext cx="71774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commander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9480" y="4644390"/>
            <a:ext cx="4688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người </a:t>
            </a:r>
            <a:r>
              <a:rPr lang="en-US" sz="4800" err="1"/>
              <a:t>chỉ </a:t>
            </a:r>
            <a:r>
              <a:rPr lang="en-US" sz="4800" smtClean="0"/>
              <a:t>huy, người cầm đầu</a:t>
            </a:r>
            <a:endParaRPr lang="en-US" sz="4800" dirty="0" err="1"/>
          </a:p>
        </p:txBody>
      </p:sp>
      <p:sp>
        <p:nvSpPr>
          <p:cNvPr id="2" name="Rectangle 1"/>
          <p:cNvSpPr/>
          <p:nvPr/>
        </p:nvSpPr>
        <p:spPr>
          <a:xfrm>
            <a:off x="1641197" y="3457366"/>
            <a:ext cx="3607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/kəˈmɑːndə/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mmande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456517" y="3389099"/>
            <a:ext cx="1010285" cy="1010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558" r="5379"/>
          <a:stretch/>
        </p:blipFill>
        <p:spPr>
          <a:xfrm>
            <a:off x="6753225" y="1295400"/>
            <a:ext cx="4972050" cy="535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98795" y="123565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creature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0780" y="4599989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err="1"/>
              <a:t>sinh </a:t>
            </a:r>
            <a:r>
              <a:rPr lang="en-US" sz="4800" smtClean="0"/>
              <a:t>vật</a:t>
            </a:r>
            <a:endParaRPr lang="en-US" sz="4800" dirty="0" err="1"/>
          </a:p>
        </p:txBody>
      </p:sp>
      <p:sp>
        <p:nvSpPr>
          <p:cNvPr id="2" name="Rectangle 1"/>
          <p:cNvSpPr/>
          <p:nvPr/>
        </p:nvSpPr>
        <p:spPr>
          <a:xfrm>
            <a:off x="1744873" y="3164899"/>
            <a:ext cx="2400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/ˈkriːtʃə/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reatur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600780" y="2978626"/>
            <a:ext cx="1017270" cy="1017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570" y="1239202"/>
            <a:ext cx="5800725" cy="526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7067" y="12930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destroy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5902" y="4496226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hủy diệt/ tàn phá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9668" y="3038793"/>
            <a:ext cx="25582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/dɪˈstrɔɪ/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960x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67525" y="1379258"/>
            <a:ext cx="4959985" cy="4981063"/>
          </a:xfrm>
          <a:prstGeom prst="rect">
            <a:avLst/>
          </a:prstGeom>
        </p:spPr>
      </p:pic>
      <p:pic>
        <p:nvPicPr>
          <p:cNvPr id="9" name="destro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grayscl/>
          </a:blip>
          <a:stretch>
            <a:fillRect/>
          </a:stretch>
        </p:blipFill>
        <p:spPr>
          <a:xfrm>
            <a:off x="620183" y="2974548"/>
            <a:ext cx="959485" cy="95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64808" y="123100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oppose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529" y="4453890"/>
            <a:ext cx="384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chiến đấu, đánh </a:t>
            </a:r>
            <a:r>
              <a:rPr lang="en-US" sz="4800" err="1"/>
              <a:t>lại </a:t>
            </a:r>
            <a:r>
              <a:rPr lang="en-US" sz="4800" smtClean="0"/>
              <a:t>ai</a:t>
            </a:r>
            <a:endParaRPr lang="en-US" sz="4800" dirty="0" err="1"/>
          </a:p>
        </p:txBody>
      </p:sp>
      <p:sp>
        <p:nvSpPr>
          <p:cNvPr id="2" name="Rectangle 1"/>
          <p:cNvSpPr/>
          <p:nvPr/>
        </p:nvSpPr>
        <p:spPr>
          <a:xfrm>
            <a:off x="1636319" y="3230510"/>
            <a:ext cx="2444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/əˈpəʊz/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ppos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605434" y="3064984"/>
            <a:ext cx="894715" cy="828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8775" r="9603"/>
          <a:stretch/>
        </p:blipFill>
        <p:spPr>
          <a:xfrm>
            <a:off x="5214917" y="2696840"/>
            <a:ext cx="6644978" cy="3167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28266" y="1323970"/>
            <a:ext cx="62630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spaceship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6189" y="4533905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phi thuyền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4801" y="3257658"/>
            <a:ext cx="29049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/ˈspeɪsʃɪp/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paceshi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455653" y="3123881"/>
            <a:ext cx="1098550" cy="1098550"/>
          </a:xfrm>
          <a:prstGeom prst="rect">
            <a:avLst/>
          </a:prstGeom>
        </p:spPr>
      </p:pic>
      <p:pic>
        <p:nvPicPr>
          <p:cNvPr id="9" name="Content Placeholder 8" descr="istockphoto-1344443930-612x61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169025" y="2642870"/>
            <a:ext cx="5701030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27223" y="16382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thrilling</a:t>
            </a:r>
            <a:r>
              <a:rPr lang="en-US" sz="6000" b="1" dirty="0">
                <a:solidFill>
                  <a:srgbClr val="AD4F0F"/>
                </a:solidFill>
              </a:rPr>
              <a:t> 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165" y="4890495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kịch </a:t>
            </a:r>
            <a:r>
              <a:rPr lang="en-US" sz="4800" dirty="0" err="1"/>
              <a:t>tính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6723" y="3593666"/>
            <a:ext cx="2331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/ˈθrɪlɪŋ/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hrill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405843" y="3524393"/>
            <a:ext cx="1028700" cy="969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2712" y="1485900"/>
            <a:ext cx="5210175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47839"/>
              </p:ext>
            </p:extLst>
          </p:nvPr>
        </p:nvGraphicFramePr>
        <p:xfrm>
          <a:off x="1333245" y="1085063"/>
          <a:ext cx="10458705" cy="566569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3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alien 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/ˈeɪliən/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người ngoài hành tinh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commander (n) 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/kəˈmɑːndə/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người chỉ 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huy, người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cầm đầu</a:t>
                      </a:r>
                      <a:endParaRPr lang="en-US" sz="2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1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3. creature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/ˈkriːtʃə/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 vật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4. destroy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/dɪˈstrɔɪ/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hủy diệt/ tàn phá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5. oppose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/əˈpəʊz/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 đấu, đánh lại </a:t>
                      </a:r>
                      <a:r>
                        <a:rPr lang="en-US" sz="28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6. spaceship (n) 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/ˈspeɪsʃɪp/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thuyền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7. thrilling (adj) 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/ˈθrɪlɪŋ/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kịch tính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lien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13979" y="1826896"/>
            <a:ext cx="697421" cy="697421"/>
          </a:xfrm>
          <a:prstGeom prst="rect">
            <a:avLst/>
          </a:prstGeom>
        </p:spPr>
      </p:pic>
      <p:pic>
        <p:nvPicPr>
          <p:cNvPr id="4" name="commander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598199" y="2599880"/>
            <a:ext cx="743396" cy="743396"/>
          </a:xfrm>
          <a:prstGeom prst="rect">
            <a:avLst/>
          </a:prstGeom>
        </p:spPr>
      </p:pic>
      <p:pic>
        <p:nvPicPr>
          <p:cNvPr id="5" name="creature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06549" y="3519730"/>
            <a:ext cx="726696" cy="662455"/>
          </a:xfrm>
          <a:prstGeom prst="rect">
            <a:avLst/>
          </a:prstGeom>
        </p:spPr>
      </p:pic>
      <p:pic>
        <p:nvPicPr>
          <p:cNvPr id="9" name="destro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06549" y="4132300"/>
            <a:ext cx="726696" cy="670840"/>
          </a:xfrm>
          <a:prstGeom prst="rect">
            <a:avLst/>
          </a:prstGeom>
        </p:spPr>
      </p:pic>
      <p:pic>
        <p:nvPicPr>
          <p:cNvPr id="7" name="oppose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13979" y="4807585"/>
            <a:ext cx="757366" cy="675080"/>
          </a:xfrm>
          <a:prstGeom prst="rect">
            <a:avLst/>
          </a:prstGeom>
        </p:spPr>
      </p:pic>
      <p:pic>
        <p:nvPicPr>
          <p:cNvPr id="12" name="spaceship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53795" y="5428615"/>
            <a:ext cx="679450" cy="679450"/>
          </a:xfrm>
          <a:prstGeom prst="rect">
            <a:avLst/>
          </a:prstGeom>
        </p:spPr>
      </p:pic>
      <p:pic>
        <p:nvPicPr>
          <p:cNvPr id="13" name="thrilling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41285" y="6108140"/>
            <a:ext cx="657225" cy="642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11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8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3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3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3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3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52821" y="1132839"/>
            <a:ext cx="6137274" cy="5724525"/>
            <a:chOff x="6052821" y="1132839"/>
            <a:chExt cx="6137274" cy="57245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0711" y="2715562"/>
              <a:ext cx="2692685" cy="414180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23124"/>
            <a:stretch/>
          </p:blipFill>
          <p:spPr>
            <a:xfrm>
              <a:off x="8765058" y="1132839"/>
              <a:ext cx="3425037" cy="57245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2821" y="2629205"/>
              <a:ext cx="1399540" cy="2435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9" y="2869399"/>
              <a:ext cx="910872" cy="2435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9" y="3353128"/>
              <a:ext cx="735611" cy="6778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8" y="4416401"/>
              <a:ext cx="1383313" cy="1123339"/>
            </a:xfrm>
            <a:prstGeom prst="rect">
              <a:avLst/>
            </a:prstGeom>
          </p:spPr>
        </p:pic>
      </p:grpSp>
      <p:sp>
        <p:nvSpPr>
          <p:cNvPr id="15" name="Text Box 5"/>
          <p:cNvSpPr txBox="1"/>
          <p:nvPr/>
        </p:nvSpPr>
        <p:spPr>
          <a:xfrm>
            <a:off x="108585" y="1099587"/>
            <a:ext cx="8654811" cy="436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What are Nick and Mai talking about?</a:t>
            </a:r>
          </a:p>
          <a:p>
            <a:pPr>
              <a:lnSpc>
                <a:spcPct val="200000"/>
              </a:lnSpc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do you think the men in black are?</a:t>
            </a:r>
          </a:p>
          <a:p>
            <a:pPr>
              <a:lnSpc>
                <a:spcPct val="200000"/>
              </a:lnSpc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What are Nick and Mai talking about?</a:t>
            </a:r>
          </a:p>
          <a:p>
            <a:pPr>
              <a:lnSpc>
                <a:spcPct val="200000"/>
              </a:lnSpc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do you think the men in black are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4422" y="1141196"/>
            <a:ext cx="2239303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075" y="1699784"/>
            <a:ext cx="115252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>
                <a:solidFill>
                  <a:srgbClr val="231F20"/>
                </a:solidFill>
              </a:rPr>
              <a:t>Mai: </a:t>
            </a:r>
            <a:r>
              <a:rPr lang="en-US" sz="2200">
                <a:solidFill>
                  <a:srgbClr val="231F20"/>
                </a:solidFill>
              </a:rPr>
              <a:t>What book are you reading, Nick?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Nick: </a:t>
            </a:r>
            <a:r>
              <a:rPr lang="en-US" sz="2200">
                <a:solidFill>
                  <a:srgbClr val="231F20"/>
                </a:solidFill>
              </a:rPr>
              <a:t>A journey back to Soduka. I’m on the last page.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Mai: </a:t>
            </a:r>
            <a:r>
              <a:rPr lang="en-US" sz="2200">
                <a:solidFill>
                  <a:srgbClr val="231F20"/>
                </a:solidFill>
              </a:rPr>
              <a:t>That’s a science fiction book, isn’t it? What’s it about?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Nick: </a:t>
            </a:r>
            <a:r>
              <a:rPr lang="en-US" sz="2200">
                <a:solidFill>
                  <a:srgbClr val="231F20"/>
                </a:solidFill>
              </a:rPr>
              <a:t>Yes, it is. It’s about four creatures Titu, Kaku, Hub, and Barb. </a:t>
            </a:r>
            <a:r>
              <a:rPr lang="en-US" sz="2200">
                <a:solidFill>
                  <a:srgbClr val="231F20"/>
                </a:solidFill>
              </a:rPr>
              <a:t>They’re </a:t>
            </a:r>
            <a:r>
              <a:rPr lang="en-US" sz="2200" smtClean="0">
                <a:solidFill>
                  <a:srgbClr val="231F20"/>
                </a:solidFill>
              </a:rPr>
              <a:t>travelling back </a:t>
            </a:r>
            <a:r>
              <a:rPr lang="en-US" sz="2200">
                <a:solidFill>
                  <a:srgbClr val="231F20"/>
                </a:solidFill>
              </a:rPr>
              <a:t>to Soduka, a planet like Earth. Along the way they have to land on </a:t>
            </a:r>
            <a:r>
              <a:rPr lang="en-US" sz="2200">
                <a:solidFill>
                  <a:srgbClr val="231F20"/>
                </a:solidFill>
              </a:rPr>
              <a:t>Earth </a:t>
            </a:r>
            <a:r>
              <a:rPr lang="en-US" sz="2200" smtClean="0">
                <a:solidFill>
                  <a:srgbClr val="231F20"/>
                </a:solidFill>
              </a:rPr>
              <a:t>because their </a:t>
            </a:r>
            <a:r>
              <a:rPr lang="en-US" sz="2200">
                <a:solidFill>
                  <a:srgbClr val="231F20"/>
                </a:solidFill>
              </a:rPr>
              <a:t>spaceship breaks down. They meet Tommy and become friends with him.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Mai: </a:t>
            </a:r>
            <a:r>
              <a:rPr lang="en-US" sz="2200">
                <a:solidFill>
                  <a:srgbClr val="231F20"/>
                </a:solidFill>
              </a:rPr>
              <a:t>What happens next?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Nick: </a:t>
            </a:r>
            <a:r>
              <a:rPr lang="en-US" sz="2200">
                <a:solidFill>
                  <a:srgbClr val="231F20"/>
                </a:solidFill>
              </a:rPr>
              <a:t>Tommy helps the four creatures repair their spaceship, </a:t>
            </a:r>
            <a:r>
              <a:rPr lang="en-US" sz="2200">
                <a:solidFill>
                  <a:srgbClr val="231F20"/>
                </a:solidFill>
              </a:rPr>
              <a:t>so </a:t>
            </a:r>
            <a:r>
              <a:rPr lang="en-US" sz="2200" smtClean="0">
                <a:solidFill>
                  <a:srgbClr val="231F20"/>
                </a:solidFill>
              </a:rPr>
              <a:t>they can </a:t>
            </a:r>
            <a:r>
              <a:rPr lang="en-US" sz="2200">
                <a:solidFill>
                  <a:srgbClr val="231F20"/>
                </a:solidFill>
              </a:rPr>
              <a:t>travel back to their home planet. But their commander </a:t>
            </a:r>
            <a:r>
              <a:rPr lang="en-US" sz="2200">
                <a:solidFill>
                  <a:srgbClr val="231F20"/>
                </a:solidFill>
              </a:rPr>
              <a:t>forces </a:t>
            </a:r>
            <a:r>
              <a:rPr lang="en-US" sz="2200" smtClean="0">
                <a:solidFill>
                  <a:srgbClr val="231F20"/>
                </a:solidFill>
              </a:rPr>
              <a:t>them to </a:t>
            </a:r>
            <a:r>
              <a:rPr lang="en-US" sz="2200">
                <a:solidFill>
                  <a:srgbClr val="231F20"/>
                </a:solidFill>
              </a:rPr>
              <a:t>return to Earth to destroy it. Tommy and the four creatures </a:t>
            </a:r>
            <a:r>
              <a:rPr lang="en-US" sz="2200">
                <a:solidFill>
                  <a:srgbClr val="231F20"/>
                </a:solidFill>
              </a:rPr>
              <a:t>try </a:t>
            </a:r>
            <a:r>
              <a:rPr lang="en-US" sz="2200" smtClean="0">
                <a:solidFill>
                  <a:srgbClr val="231F20"/>
                </a:solidFill>
              </a:rPr>
              <a:t>to oppose the commander</a:t>
            </a:r>
            <a:r>
              <a:rPr lang="en-US" sz="2200">
                <a:solidFill>
                  <a:srgbClr val="231F20"/>
                </a:solidFill>
              </a:rPr>
              <a:t>.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Mai: </a:t>
            </a:r>
            <a:r>
              <a:rPr lang="en-US" sz="2200">
                <a:solidFill>
                  <a:srgbClr val="231F20"/>
                </a:solidFill>
              </a:rPr>
              <a:t>Sounds thrilling!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Nick: </a:t>
            </a:r>
            <a:r>
              <a:rPr lang="en-US" sz="2200">
                <a:solidFill>
                  <a:srgbClr val="231F20"/>
                </a:solidFill>
              </a:rPr>
              <a:t>Tommy and the four creatures manage to stop the </a:t>
            </a:r>
            <a:r>
              <a:rPr lang="en-US" sz="2200">
                <a:solidFill>
                  <a:srgbClr val="231F20"/>
                </a:solidFill>
              </a:rPr>
              <a:t>commander </a:t>
            </a:r>
            <a:r>
              <a:rPr lang="en-US" sz="2200" smtClean="0">
                <a:solidFill>
                  <a:srgbClr val="231F20"/>
                </a:solidFill>
              </a:rPr>
              <a:t>from destroying </a:t>
            </a:r>
            <a:r>
              <a:rPr lang="en-US" sz="2200">
                <a:solidFill>
                  <a:srgbClr val="231F20"/>
                </a:solidFill>
              </a:rPr>
              <a:t>Earth.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Mai: </a:t>
            </a:r>
            <a:r>
              <a:rPr lang="en-US" sz="2200">
                <a:solidFill>
                  <a:srgbClr val="231F20"/>
                </a:solidFill>
              </a:rPr>
              <a:t>So it has a happy ending! What do you think about the possibility </a:t>
            </a:r>
            <a:r>
              <a:rPr lang="en-US" sz="2200">
                <a:solidFill>
                  <a:srgbClr val="231F20"/>
                </a:solidFill>
              </a:rPr>
              <a:t>of </a:t>
            </a:r>
            <a:r>
              <a:rPr lang="en-US" sz="2200" smtClean="0">
                <a:solidFill>
                  <a:srgbClr val="231F20"/>
                </a:solidFill>
              </a:rPr>
              <a:t>aliens attacking </a:t>
            </a:r>
            <a:r>
              <a:rPr lang="en-US" sz="2200">
                <a:solidFill>
                  <a:srgbClr val="231F20"/>
                </a:solidFill>
              </a:rPr>
              <a:t>Earth?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Nick: </a:t>
            </a:r>
            <a:r>
              <a:rPr lang="en-US" sz="2200">
                <a:solidFill>
                  <a:srgbClr val="231F20"/>
                </a:solidFill>
              </a:rPr>
              <a:t>I’m not sure about it. But I’m starting to think about it. I </a:t>
            </a:r>
            <a:r>
              <a:rPr lang="en-US" sz="2200">
                <a:solidFill>
                  <a:srgbClr val="231F20"/>
                </a:solidFill>
              </a:rPr>
              <a:t>sometimes </a:t>
            </a:r>
            <a:r>
              <a:rPr lang="en-US" sz="2200" smtClean="0">
                <a:solidFill>
                  <a:srgbClr val="231F20"/>
                </a:solidFill>
              </a:rPr>
              <a:t>ask myself </a:t>
            </a:r>
            <a:r>
              <a:rPr lang="en-US" sz="2200">
                <a:solidFill>
                  <a:srgbClr val="231F20"/>
                </a:solidFill>
              </a:rPr>
              <a:t>what we would do if aliens took over our planet</a:t>
            </a:r>
            <a:r>
              <a:rPr lang="en-US" sz="2200">
                <a:solidFill>
                  <a:srgbClr val="231F20"/>
                </a:solidFill>
              </a:rPr>
              <a:t>.</a:t>
            </a:r>
            <a:r>
              <a:rPr lang="en-US" sz="2200"/>
              <a:t> </a:t>
            </a:r>
            <a:endParaRPr lang="en-GB" sz="2200"/>
          </a:p>
        </p:txBody>
      </p:sp>
      <p:pic>
        <p:nvPicPr>
          <p:cNvPr id="6" name="Track 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3725" y="108521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52821" y="1132839"/>
            <a:ext cx="6137274" cy="5724525"/>
            <a:chOff x="6052821" y="1132839"/>
            <a:chExt cx="6137274" cy="57245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0711" y="2715562"/>
              <a:ext cx="2692685" cy="414180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23124"/>
            <a:stretch/>
          </p:blipFill>
          <p:spPr>
            <a:xfrm>
              <a:off x="8765058" y="1132839"/>
              <a:ext cx="3425037" cy="57245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2821" y="2629205"/>
              <a:ext cx="1399540" cy="2435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9" y="2869399"/>
              <a:ext cx="910872" cy="2435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9" y="3353128"/>
              <a:ext cx="735611" cy="6778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8" y="4416401"/>
              <a:ext cx="1383313" cy="1123339"/>
            </a:xfrm>
            <a:prstGeom prst="rect">
              <a:avLst/>
            </a:prstGeom>
          </p:spPr>
        </p:pic>
      </p:grpSp>
      <p:sp>
        <p:nvSpPr>
          <p:cNvPr id="15" name="Text Box 5"/>
          <p:cNvSpPr txBox="1"/>
          <p:nvPr/>
        </p:nvSpPr>
        <p:spPr>
          <a:xfrm>
            <a:off x="108585" y="518794"/>
            <a:ext cx="86548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What are Nick and Mai talking about?</a:t>
            </a:r>
          </a:p>
          <a:p>
            <a:pPr>
              <a:lnSpc>
                <a:spcPct val="250000"/>
              </a:lnSpc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do you think the men in black are?</a:t>
            </a:r>
          </a:p>
          <a:p>
            <a:pPr>
              <a:lnSpc>
                <a:spcPct val="250000"/>
              </a:lnSpc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What are Nick and Mai talking about?</a:t>
            </a:r>
          </a:p>
          <a:p>
            <a:pPr>
              <a:lnSpc>
                <a:spcPct val="250000"/>
              </a:lnSpc>
            </a:pP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do you think the men in black are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6"/>
          <p:cNvSpPr txBox="1"/>
          <p:nvPr/>
        </p:nvSpPr>
        <p:spPr>
          <a:xfrm>
            <a:off x="108585" y="1557268"/>
            <a:ext cx="76638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00B050"/>
                </a:solidFill>
              </a:rPr>
              <a:t>They are talking about aliens creatures from another planet. 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106923" y="2955087"/>
            <a:ext cx="70923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00B050"/>
                </a:solidFill>
              </a:rPr>
              <a:t>They are aliens / creatures from another planet. </a:t>
            </a:r>
          </a:p>
        </p:txBody>
      </p:sp>
      <p:sp>
        <p:nvSpPr>
          <p:cNvPr id="22" name="Text Box 6"/>
          <p:cNvSpPr txBox="1"/>
          <p:nvPr/>
        </p:nvSpPr>
        <p:spPr>
          <a:xfrm>
            <a:off x="106923" y="4557799"/>
            <a:ext cx="52842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00B050"/>
                </a:solidFill>
              </a:rPr>
              <a:t>He is from Earth. </a:t>
            </a:r>
          </a:p>
        </p:txBody>
      </p:sp>
      <p:sp>
        <p:nvSpPr>
          <p:cNvPr id="23" name="Text Box 9"/>
          <p:cNvSpPr txBox="1"/>
          <p:nvPr/>
        </p:nvSpPr>
        <p:spPr>
          <a:xfrm>
            <a:off x="106923" y="5862281"/>
            <a:ext cx="72082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00B050"/>
                </a:solidFill>
              </a:rPr>
              <a:t>It is a spaceship / flying saucer / UFO.</a:t>
            </a:r>
          </a:p>
        </p:txBody>
      </p:sp>
    </p:spTree>
    <p:extLst>
      <p:ext uri="{BB962C8B-B14F-4D97-AF65-F5344CB8AC3E}">
        <p14:creationId xmlns:p14="http://schemas.microsoft.com/office/powerpoint/2010/main" val="230161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22" grpId="0"/>
      <p:bldP spid="22" grpId="1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412797" y="1555314"/>
            <a:ext cx="556927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01" y="138691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18265" y="1606524"/>
            <a:ext cx="4925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675" y="132715"/>
            <a:ext cx="1478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3576" y="2421118"/>
            <a:ext cx="730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26649"/>
                </a:solidFill>
              </a:rPr>
              <a:t>A Thrilling Science Fiction Novel</a:t>
            </a:r>
          </a:p>
        </p:txBody>
      </p:sp>
      <p:pic>
        <p:nvPicPr>
          <p:cNvPr id="3" name="Picture 2" descr="giph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132" y="3185160"/>
            <a:ext cx="4752975" cy="347662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9" name="Oval 1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hord 19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04680" y="97497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94365" y="10949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9757" y="1129722"/>
            <a:ext cx="1033824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False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151" y="9923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26371"/>
              </p:ext>
            </p:extLst>
          </p:nvPr>
        </p:nvGraphicFramePr>
        <p:xfrm>
          <a:off x="147320" y="1742337"/>
          <a:ext cx="11715750" cy="4929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0">
                  <a:extLst>
                    <a:ext uri="{9D8B030D-6E8A-4147-A177-3AD203B41FA5}">
                      <a16:colId xmlns:a16="http://schemas.microsoft.com/office/drawing/2014/main" val="1646579974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102629758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81161643"/>
                    </a:ext>
                  </a:extLst>
                </a:gridCol>
              </a:tblGrid>
              <a:tr h="527219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650774"/>
                  </a:ext>
                </a:extLst>
              </a:tr>
              <a:tr h="622927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1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</a:t>
                      </a:r>
                      <a:r>
                        <a:rPr lang="en-US" sz="3200" b="1" baseline="0" smtClean="0">
                          <a:solidFill>
                            <a:srgbClr val="F26649"/>
                          </a:solidFill>
                        </a:rPr>
                        <a:t> </a:t>
                      </a:r>
                      <a:r>
                        <a:rPr lang="en-US" sz="3200" baseline="0" smtClean="0"/>
                        <a:t>Soduka is a planet that is very diﬀerent from Earth.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34722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2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Titu, Kaku, Hub, and Barb have to land on Earth because their spaceship breaks down.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771902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3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Tommy helps the four creatures make a new spaceship so that they can return to Soduka.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26458"/>
                  </a:ext>
                </a:extLst>
              </a:tr>
              <a:tr h="56209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4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The four creatures travel to Earth again to visit Tommy.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79174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5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The novel makes Nick and Mai think about the possibility that Earth might be attacked by aliens.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72488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666" y="2247220"/>
            <a:ext cx="580672" cy="5806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31" y="3176032"/>
            <a:ext cx="580672" cy="5806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666" y="4207170"/>
            <a:ext cx="580672" cy="5806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666" y="5018949"/>
            <a:ext cx="580672" cy="5806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31" y="5791797"/>
            <a:ext cx="580672" cy="580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9753" y="1134607"/>
            <a:ext cx="690314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(1 - 5) with their definitions (a - 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148" y="11439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933" y="10413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1360"/>
          <a:stretch/>
        </p:blipFill>
        <p:spPr>
          <a:xfrm>
            <a:off x="1193484" y="1594982"/>
            <a:ext cx="2321242" cy="52575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8792"/>
          <a:stretch/>
        </p:blipFill>
        <p:spPr>
          <a:xfrm>
            <a:off x="7067549" y="1594981"/>
            <a:ext cx="3677029" cy="52575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14726" y="2000250"/>
            <a:ext cx="3552823" cy="1857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514726" y="1889046"/>
            <a:ext cx="3552823" cy="115895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14726" y="3857626"/>
            <a:ext cx="3552823" cy="24154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514724" y="2792771"/>
            <a:ext cx="3552824" cy="204914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14724" y="4543852"/>
            <a:ext cx="3552824" cy="175108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282" y="1819772"/>
            <a:ext cx="1150651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>
                <a:solidFill>
                  <a:srgbClr val="F26648"/>
                </a:solidFill>
              </a:rPr>
              <a:t>1. </a:t>
            </a:r>
            <a:r>
              <a:rPr lang="en-US" sz="3500">
                <a:solidFill>
                  <a:srgbClr val="231F20"/>
                </a:solidFill>
              </a:rPr>
              <a:t>There is </a:t>
            </a:r>
            <a:r>
              <a:rPr lang="en-US" sz="3500">
                <a:solidFill>
                  <a:srgbClr val="231F20"/>
                </a:solidFill>
              </a:rPr>
              <a:t>a </a:t>
            </a:r>
            <a:r>
              <a:rPr lang="en-US" sz="3500" smtClean="0">
                <a:solidFill>
                  <a:srgbClr val="939598"/>
                </a:solidFill>
              </a:rPr>
              <a:t>_________ </a:t>
            </a:r>
            <a:r>
              <a:rPr lang="en-US" sz="3500">
                <a:solidFill>
                  <a:srgbClr val="231F20"/>
                </a:solidFill>
              </a:rPr>
              <a:t>that we </a:t>
            </a:r>
            <a:r>
              <a:rPr lang="en-US" sz="3500">
                <a:solidFill>
                  <a:srgbClr val="231F20"/>
                </a:solidFill>
              </a:rPr>
              <a:t>might </a:t>
            </a:r>
            <a:r>
              <a:rPr lang="en-US" sz="3500" smtClean="0">
                <a:solidFill>
                  <a:srgbClr val="231F20"/>
                </a:solidFill>
              </a:rPr>
              <a:t>visit Mars </a:t>
            </a:r>
            <a:r>
              <a:rPr lang="en-US" sz="3500">
                <a:solidFill>
                  <a:srgbClr val="231F20"/>
                </a:solidFill>
              </a:rPr>
              <a:t>in the near future.</a:t>
            </a:r>
            <a:br>
              <a:rPr lang="en-US" sz="3500">
                <a:solidFill>
                  <a:srgbClr val="231F20"/>
                </a:solidFill>
              </a:rPr>
            </a:br>
            <a:r>
              <a:rPr lang="en-US" sz="3500" b="1">
                <a:solidFill>
                  <a:srgbClr val="F26648"/>
                </a:solidFill>
              </a:rPr>
              <a:t>2. </a:t>
            </a:r>
            <a:r>
              <a:rPr lang="en-US" sz="3500">
                <a:solidFill>
                  <a:srgbClr val="231F20"/>
                </a:solidFill>
              </a:rPr>
              <a:t>The main character in the film is </a:t>
            </a:r>
            <a:r>
              <a:rPr lang="en-US" sz="3500">
                <a:solidFill>
                  <a:srgbClr val="231F20"/>
                </a:solidFill>
              </a:rPr>
              <a:t>a </a:t>
            </a:r>
            <a:r>
              <a:rPr lang="en-US" sz="3500" smtClean="0">
                <a:solidFill>
                  <a:srgbClr val="231F20"/>
                </a:solidFill>
              </a:rPr>
              <a:t>boy who </a:t>
            </a:r>
            <a:r>
              <a:rPr lang="en-US" sz="3500">
                <a:solidFill>
                  <a:srgbClr val="231F20"/>
                </a:solidFill>
              </a:rPr>
              <a:t>makes friends with </a:t>
            </a:r>
            <a:r>
              <a:rPr lang="en-US" sz="3500">
                <a:solidFill>
                  <a:srgbClr val="231F20"/>
                </a:solidFill>
              </a:rPr>
              <a:t>some </a:t>
            </a:r>
            <a:r>
              <a:rPr lang="en-US" sz="3500" smtClean="0">
                <a:solidFill>
                  <a:srgbClr val="939598"/>
                </a:solidFill>
              </a:rPr>
              <a:t>_____ </a:t>
            </a:r>
            <a:r>
              <a:rPr lang="en-US" sz="3500" smtClean="0">
                <a:solidFill>
                  <a:srgbClr val="231F20"/>
                </a:solidFill>
              </a:rPr>
              <a:t>from </a:t>
            </a:r>
            <a:r>
              <a:rPr lang="en-US" sz="3500">
                <a:solidFill>
                  <a:srgbClr val="231F20"/>
                </a:solidFill>
              </a:rPr>
              <a:t>a planet.</a:t>
            </a:r>
            <a:br>
              <a:rPr lang="en-US" sz="3500">
                <a:solidFill>
                  <a:srgbClr val="231F20"/>
                </a:solidFill>
              </a:rPr>
            </a:br>
            <a:r>
              <a:rPr lang="en-US" sz="3500" b="1">
                <a:solidFill>
                  <a:srgbClr val="F26648"/>
                </a:solidFill>
              </a:rPr>
              <a:t>3. </a:t>
            </a:r>
            <a:r>
              <a:rPr lang="en-US" sz="3500">
                <a:solidFill>
                  <a:srgbClr val="231F20"/>
                </a:solidFill>
              </a:rPr>
              <a:t>Dogs are more </a:t>
            </a:r>
            <a:r>
              <a:rPr lang="en-US" sz="3500">
                <a:solidFill>
                  <a:srgbClr val="231F20"/>
                </a:solidFill>
              </a:rPr>
              <a:t>social </a:t>
            </a:r>
            <a:r>
              <a:rPr lang="en-US" sz="3500" smtClean="0">
                <a:solidFill>
                  <a:srgbClr val="939598"/>
                </a:solidFill>
              </a:rPr>
              <a:t>________ </a:t>
            </a:r>
            <a:r>
              <a:rPr lang="en-US" sz="3500">
                <a:solidFill>
                  <a:srgbClr val="231F20"/>
                </a:solidFill>
              </a:rPr>
              <a:t>than cats.</a:t>
            </a:r>
            <a:br>
              <a:rPr lang="en-US" sz="3500">
                <a:solidFill>
                  <a:srgbClr val="231F20"/>
                </a:solidFill>
              </a:rPr>
            </a:br>
            <a:r>
              <a:rPr lang="en-US" sz="3500" b="1">
                <a:solidFill>
                  <a:srgbClr val="F26648"/>
                </a:solidFill>
              </a:rPr>
              <a:t>4. </a:t>
            </a:r>
            <a:r>
              <a:rPr lang="en-US" sz="3500">
                <a:solidFill>
                  <a:srgbClr val="231F20"/>
                </a:solidFill>
              </a:rPr>
              <a:t>These soldiers were </a:t>
            </a:r>
            <a:r>
              <a:rPr lang="en-US" sz="3500">
                <a:solidFill>
                  <a:srgbClr val="231F20"/>
                </a:solidFill>
              </a:rPr>
              <a:t>punished </a:t>
            </a:r>
            <a:r>
              <a:rPr lang="en-US" sz="3500" smtClean="0">
                <a:solidFill>
                  <a:srgbClr val="231F20"/>
                </a:solidFill>
              </a:rPr>
              <a:t>because they </a:t>
            </a:r>
            <a:r>
              <a:rPr lang="en-US" sz="3500">
                <a:solidFill>
                  <a:srgbClr val="231F20"/>
                </a:solidFill>
              </a:rPr>
              <a:t>didn’t obey </a:t>
            </a:r>
            <a:r>
              <a:rPr lang="en-US" sz="3500">
                <a:solidFill>
                  <a:srgbClr val="231F20"/>
                </a:solidFill>
              </a:rPr>
              <a:t>their </a:t>
            </a:r>
            <a:r>
              <a:rPr lang="en-US" sz="3500" smtClean="0">
                <a:solidFill>
                  <a:srgbClr val="939598"/>
                </a:solidFill>
              </a:rPr>
              <a:t>__________</a:t>
            </a:r>
            <a:r>
              <a:rPr lang="en-US" sz="3500" smtClean="0">
                <a:solidFill>
                  <a:srgbClr val="231F20"/>
                </a:solidFill>
              </a:rPr>
              <a:t>.</a:t>
            </a:r>
            <a:r>
              <a:rPr lang="en-US" sz="3500">
                <a:solidFill>
                  <a:srgbClr val="231F20"/>
                </a:solidFill>
              </a:rPr>
              <a:t/>
            </a:r>
            <a:br>
              <a:rPr lang="en-US" sz="3500">
                <a:solidFill>
                  <a:srgbClr val="231F20"/>
                </a:solidFill>
              </a:rPr>
            </a:br>
            <a:r>
              <a:rPr lang="en-US" sz="3500" b="1">
                <a:solidFill>
                  <a:srgbClr val="F26648"/>
                </a:solidFill>
              </a:rPr>
              <a:t>5. </a:t>
            </a:r>
            <a:r>
              <a:rPr lang="en-US" sz="3500">
                <a:solidFill>
                  <a:srgbClr val="231F20"/>
                </a:solidFill>
              </a:rPr>
              <a:t>Some </a:t>
            </a:r>
            <a:r>
              <a:rPr lang="en-US" sz="3500">
                <a:solidFill>
                  <a:srgbClr val="231F20"/>
                </a:solidFill>
              </a:rPr>
              <a:t>people </a:t>
            </a:r>
            <a:r>
              <a:rPr lang="en-US" sz="3500" smtClean="0">
                <a:solidFill>
                  <a:srgbClr val="939598"/>
                </a:solidFill>
              </a:rPr>
              <a:t>_______ </a:t>
            </a:r>
            <a:r>
              <a:rPr lang="en-US" sz="3500" smtClean="0">
                <a:solidFill>
                  <a:srgbClr val="231F20"/>
                </a:solidFill>
              </a:rPr>
              <a:t>sending spaceships </a:t>
            </a:r>
            <a:r>
              <a:rPr lang="en-US" sz="3500">
                <a:solidFill>
                  <a:srgbClr val="231F20"/>
                </a:solidFill>
              </a:rPr>
              <a:t>to explore other planets</a:t>
            </a:r>
            <a:r>
              <a:rPr lang="en-US" sz="3500">
                <a:solidFill>
                  <a:srgbClr val="231F20"/>
                </a:solidFill>
              </a:rPr>
              <a:t>.</a:t>
            </a:r>
            <a:r>
              <a:rPr lang="en-US" sz="3500"/>
              <a:t> </a:t>
            </a:r>
            <a:endParaRPr lang="en-GB" sz="3500"/>
          </a:p>
        </p:txBody>
      </p:sp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2833" y="1163497"/>
            <a:ext cx="774016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task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4825" y="115801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610" y="10553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2562941" y="1843143"/>
            <a:ext cx="20090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possibility</a:t>
            </a:r>
          </a:p>
        </p:txBody>
      </p:sp>
      <p:sp>
        <p:nvSpPr>
          <p:cNvPr id="8" name="Rectangle 11"/>
          <p:cNvSpPr/>
          <p:nvPr/>
        </p:nvSpPr>
        <p:spPr>
          <a:xfrm>
            <a:off x="2253021" y="3447539"/>
            <a:ext cx="131445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aliens</a:t>
            </a:r>
          </a:p>
        </p:txBody>
      </p:sp>
      <p:sp>
        <p:nvSpPr>
          <p:cNvPr id="10" name="Rectangle 11"/>
          <p:cNvSpPr/>
          <p:nvPr/>
        </p:nvSpPr>
        <p:spPr>
          <a:xfrm>
            <a:off x="4552951" y="3976368"/>
            <a:ext cx="190436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creatures</a:t>
            </a:r>
          </a:p>
        </p:txBody>
      </p:sp>
      <p:sp>
        <p:nvSpPr>
          <p:cNvPr id="20" name="Rectangle 11"/>
          <p:cNvSpPr/>
          <p:nvPr/>
        </p:nvSpPr>
        <p:spPr>
          <a:xfrm>
            <a:off x="1183087" y="5051935"/>
            <a:ext cx="24085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commander</a:t>
            </a:r>
          </a:p>
        </p:txBody>
      </p:sp>
      <p:sp>
        <p:nvSpPr>
          <p:cNvPr id="22" name="Rectangle 11"/>
          <p:cNvSpPr/>
          <p:nvPr/>
        </p:nvSpPr>
        <p:spPr>
          <a:xfrm>
            <a:off x="3204845" y="5590289"/>
            <a:ext cx="16338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oppose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65706"/>
            <a:ext cx="10815315" cy="9531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groups. Discuss the following questions. Then report your group’s answers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3456" y="11760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241" y="10733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87045" y="2360930"/>
            <a:ext cx="11525250" cy="58356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/>
              <a:t>Do you believe that there is life on other planets? Why / Why not?</a:t>
            </a:r>
          </a:p>
        </p:txBody>
      </p:sp>
      <p:pic>
        <p:nvPicPr>
          <p:cNvPr id="5" name="Content Placeholder 4" descr="istock_000021797874small-ae052da70450a047e74266649594a03895311250-s1100-c5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5720" y="3034030"/>
            <a:ext cx="4787900" cy="358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57174"/>
            <a:ext cx="210254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100233"/>
            <a:ext cx="11525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outer space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</a:t>
            </a:r>
            <a:r>
              <a:rPr lang="en-US" sz="3600"/>
              <a:t>the </a:t>
            </a:r>
            <a:r>
              <a:rPr lang="en-US" sz="3600" smtClean="0"/>
              <a:t>unit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657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00" y="2121766"/>
            <a:ext cx="977022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Can you tell me some words in this lesson?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1273078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272" y="2587664"/>
            <a:ext cx="96250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/>
              <a:t>- Learn the new words by heart.</a:t>
            </a:r>
          </a:p>
          <a:p>
            <a:pPr>
              <a:lnSpc>
                <a:spcPct val="150000"/>
              </a:lnSpc>
            </a:pPr>
            <a:r>
              <a:rPr lang="en-US" sz="4000" smtClean="0"/>
              <a:t>- Make </a:t>
            </a:r>
            <a:r>
              <a:rPr lang="en-US" sz="4000"/>
              <a:t>sentences with new words</a:t>
            </a:r>
            <a:r>
              <a:rPr lang="en-US" sz="400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4000"/>
              <a:t>- Start preparing for the Project of </a:t>
            </a:r>
            <a:r>
              <a:rPr lang="en-US" sz="4000"/>
              <a:t>the </a:t>
            </a:r>
            <a:r>
              <a:rPr lang="en-US" sz="4000" smtClean="0"/>
              <a:t>unit.</a:t>
            </a:r>
            <a:endParaRPr lang="en-US" sz="4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11" y="1195393"/>
            <a:ext cx="3285075" cy="328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98600" y="20293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1403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98600" y="464506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084" y="1217894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Option </a:t>
            </a:r>
            <a:r>
              <a:rPr lang="en-US" altLang="en-GB">
                <a:solidFill>
                  <a:schemeClr val="tx1"/>
                </a:solidFill>
              </a:rPr>
              <a:t>1</a:t>
            </a:r>
            <a:r>
              <a:rPr lang="en-US" altLang="en-GB" smtClean="0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altLang="en-GB" dirty="0">
                <a:solidFill>
                  <a:schemeClr val="tx1"/>
                </a:solidFill>
              </a:rPr>
              <a:t>Option 2: The one-word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61917" y="2020176"/>
            <a:ext cx="5736822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52772" y="2861038"/>
            <a:ext cx="5755112" cy="154502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Listen and read.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Read the conversation again and tick T (True) or F (False).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Match the words (1 - 5) with their definitions (a - e).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 Complete the sentences with the words in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58482" y="4645061"/>
            <a:ext cx="5743692" cy="64952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Discuss the following questions. Then report your group’s answers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11482" cy="62016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38122"/>
            <a:ext cx="1211482" cy="10759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14762"/>
            <a:ext cx="1211482" cy="9302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64428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4945785"/>
            <a:ext cx="1211482" cy="69850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7084" y="5603883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75275" y="2164874"/>
            <a:ext cx="5810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755" y="2610566"/>
            <a:ext cx="4349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and Technology </a:t>
            </a:r>
          </a:p>
        </p:txBody>
      </p:sp>
    </p:spTree>
    <p:extLst>
      <p:ext uri="{BB962C8B-B14F-4D97-AF65-F5344CB8AC3E}">
        <p14:creationId xmlns:p14="http://schemas.microsoft.com/office/powerpoint/2010/main" val="166280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5675" y="2370585"/>
            <a:ext cx="4349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LIFE ON OTHER PLANETS 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2499" y="2078516"/>
            <a:ext cx="678740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1. Where and How fast do you think we can travel with those new technologies?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2. Can we travel to other planets with those technologies?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4291" y="1400960"/>
            <a:ext cx="4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Answer the questions:</a:t>
            </a:r>
          </a:p>
        </p:txBody>
      </p:sp>
    </p:spTree>
    <p:extLst>
      <p:ext uri="{BB962C8B-B14F-4D97-AF65-F5344CB8AC3E}">
        <p14:creationId xmlns:p14="http://schemas.microsoft.com/office/powerpoint/2010/main" val="5803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40951" y="2877234"/>
            <a:ext cx="49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one-word game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4291" y="1400960"/>
            <a:ext cx="4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Answer the questions: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4764" y="2400994"/>
            <a:ext cx="74072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1. What one word would </a:t>
            </a:r>
            <a:r>
              <a:rPr lang="en-US" sz="4800">
                <a:solidFill>
                  <a:schemeClr val="bg1"/>
                </a:solidFill>
              </a:rPr>
              <a:t>you </a:t>
            </a:r>
            <a:r>
              <a:rPr lang="en-US" sz="4800" smtClean="0">
                <a:solidFill>
                  <a:schemeClr val="bg1"/>
                </a:solidFill>
              </a:rPr>
              <a:t>use to </a:t>
            </a:r>
            <a:r>
              <a:rPr lang="en-US" sz="4800" dirty="0">
                <a:solidFill>
                  <a:schemeClr val="bg1"/>
                </a:solidFill>
              </a:rPr>
              <a:t>describe the Earth? </a:t>
            </a:r>
          </a:p>
        </p:txBody>
      </p:sp>
      <p:sp>
        <p:nvSpPr>
          <p:cNvPr id="21" name="Text Box 2"/>
          <p:cNvSpPr txBox="1"/>
          <p:nvPr/>
        </p:nvSpPr>
        <p:spPr>
          <a:xfrm>
            <a:off x="5014732" y="4136644"/>
            <a:ext cx="6791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FF00"/>
                </a:solidFill>
                <a:sym typeface="+mn-ea"/>
              </a:rPr>
              <a:t>Love</a:t>
            </a:r>
            <a:r>
              <a:rPr lang="en-US" sz="5400" dirty="0">
                <a:solidFill>
                  <a:srgbClr val="FFFF00"/>
                </a:solidFill>
                <a:sym typeface="+mn-ea"/>
              </a:rPr>
              <a:t>, round, colorful, living, blue, </a:t>
            </a:r>
            <a:r>
              <a:rPr lang="en-US" sz="5400">
                <a:solidFill>
                  <a:srgbClr val="FFFF00"/>
                </a:solidFill>
                <a:sym typeface="+mn-ea"/>
              </a:rPr>
              <a:t>beautiful</a:t>
            </a:r>
            <a:r>
              <a:rPr lang="en-US" sz="5400" smtClean="0">
                <a:solidFill>
                  <a:srgbClr val="FFFF00"/>
                </a:solidFill>
                <a:sym typeface="+mn-ea"/>
              </a:rPr>
              <a:t>....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40951" y="2877234"/>
            <a:ext cx="49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one-word game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4291" y="1400960"/>
            <a:ext cx="4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Answer the questions: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75873" y="2314636"/>
            <a:ext cx="77017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2. What one word </a:t>
            </a:r>
            <a:r>
              <a:rPr lang="en-US" sz="4800">
                <a:solidFill>
                  <a:schemeClr val="bg1"/>
                </a:solidFill>
              </a:rPr>
              <a:t>would </a:t>
            </a:r>
            <a:r>
              <a:rPr lang="en-US" sz="4800" smtClean="0">
                <a:solidFill>
                  <a:schemeClr val="bg1"/>
                </a:solidFill>
              </a:rPr>
              <a:t>you use </a:t>
            </a:r>
            <a:r>
              <a:rPr lang="en-US" sz="4800">
                <a:solidFill>
                  <a:schemeClr val="bg1"/>
                </a:solidFill>
              </a:rPr>
              <a:t>to describe </a:t>
            </a:r>
            <a:r>
              <a:rPr lang="en-US" sz="4800">
                <a:solidFill>
                  <a:schemeClr val="bg1"/>
                </a:solidFill>
              </a:rPr>
              <a:t>the </a:t>
            </a:r>
            <a:r>
              <a:rPr lang="en-US" sz="4800" smtClean="0">
                <a:solidFill>
                  <a:schemeClr val="bg1"/>
                </a:solidFill>
              </a:rPr>
              <a:t>space</a:t>
            </a:r>
            <a:r>
              <a:rPr lang="en-US" sz="4800">
                <a:solidFill>
                  <a:schemeClr val="bg1"/>
                </a:solidFill>
              </a:rPr>
              <a:t>?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1" name="Text Box 2"/>
          <p:cNvSpPr txBox="1"/>
          <p:nvPr/>
        </p:nvSpPr>
        <p:spPr>
          <a:xfrm>
            <a:off x="5023623" y="3808601"/>
            <a:ext cx="6791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sym typeface="+mn-ea"/>
              </a:rPr>
              <a:t>Enchanted, limitless, magical, immense, vast, dangerous...</a:t>
            </a:r>
          </a:p>
        </p:txBody>
      </p:sp>
    </p:spTree>
    <p:extLst>
      <p:ext uri="{BB962C8B-B14F-4D97-AF65-F5344CB8AC3E}">
        <p14:creationId xmlns:p14="http://schemas.microsoft.com/office/powerpoint/2010/main" val="10406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40951" y="2877234"/>
            <a:ext cx="49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one-word game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4291" y="1400960"/>
            <a:ext cx="4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Answer the questions: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75873" y="2431292"/>
            <a:ext cx="74496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3. What one word would </a:t>
            </a:r>
            <a:r>
              <a:rPr lang="en-US" sz="4800">
                <a:solidFill>
                  <a:schemeClr val="bg1"/>
                </a:solidFill>
              </a:rPr>
              <a:t>you </a:t>
            </a:r>
            <a:r>
              <a:rPr lang="en-US" sz="4800" smtClean="0">
                <a:solidFill>
                  <a:schemeClr val="bg1"/>
                </a:solidFill>
              </a:rPr>
              <a:t>use to </a:t>
            </a:r>
            <a:r>
              <a:rPr lang="en-US" sz="4800">
                <a:solidFill>
                  <a:schemeClr val="bg1"/>
                </a:solidFill>
              </a:rPr>
              <a:t>describe the alien?</a:t>
            </a:r>
          </a:p>
        </p:txBody>
      </p:sp>
      <p:sp>
        <p:nvSpPr>
          <p:cNvPr id="21" name="Text Box 2"/>
          <p:cNvSpPr txBox="1"/>
          <p:nvPr/>
        </p:nvSpPr>
        <p:spPr>
          <a:xfrm>
            <a:off x="5023623" y="3808601"/>
            <a:ext cx="6791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sym typeface="+mn-ea"/>
              </a:rPr>
              <a:t>Unreal, mysterious, exotic, friendly, threatening.</a:t>
            </a:r>
          </a:p>
        </p:txBody>
      </p:sp>
    </p:spTree>
    <p:extLst>
      <p:ext uri="{BB962C8B-B14F-4D97-AF65-F5344CB8AC3E}">
        <p14:creationId xmlns:p14="http://schemas.microsoft.com/office/powerpoint/2010/main" val="30569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72403" y="114777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dirty="0">
                <a:solidFill>
                  <a:srgbClr val="AD4F0F"/>
                </a:solidFill>
              </a:rPr>
              <a:t>alien</a:t>
            </a:r>
            <a:r>
              <a:rPr lang="en-US" sz="66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161" y="4336210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người ngoài hành tinh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46280" y="3098573"/>
            <a:ext cx="2483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/ˈeɪliən/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lie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347627" y="3034330"/>
            <a:ext cx="959485" cy="959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3142" r="1093" b="2813"/>
          <a:stretch/>
        </p:blipFill>
        <p:spPr>
          <a:xfrm>
            <a:off x="5358810" y="1438315"/>
            <a:ext cx="6471239" cy="4943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909</Words>
  <Application>Microsoft Office PowerPoint</Application>
  <PresentationFormat>Widescreen</PresentationFormat>
  <Paragraphs>186</Paragraphs>
  <Slides>27</Slides>
  <Notes>19</Notes>
  <HiddenSlides>0</HiddenSlides>
  <MMClips>15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226</cp:revision>
  <dcterms:created xsi:type="dcterms:W3CDTF">2020-12-09T02:04:00Z</dcterms:created>
  <dcterms:modified xsi:type="dcterms:W3CDTF">2023-07-04T08:41:03Z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